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85" r:id="rId5"/>
    <p:sldId id="300" r:id="rId6"/>
    <p:sldId id="301" r:id="rId7"/>
    <p:sldId id="299" r:id="rId8"/>
    <p:sldId id="259" r:id="rId9"/>
    <p:sldId id="260" r:id="rId10"/>
    <p:sldId id="266" r:id="rId11"/>
    <p:sldId id="261" r:id="rId12"/>
    <p:sldId id="268" r:id="rId13"/>
    <p:sldId id="262" r:id="rId14"/>
    <p:sldId id="263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64" r:id="rId24"/>
    <p:sldId id="265" r:id="rId25"/>
    <p:sldId id="278" r:id="rId26"/>
    <p:sldId id="279" r:id="rId27"/>
    <p:sldId id="280" r:id="rId28"/>
    <p:sldId id="281" r:id="rId29"/>
    <p:sldId id="282" r:id="rId30"/>
    <p:sldId id="283" r:id="rId31"/>
    <p:sldId id="287" r:id="rId32"/>
    <p:sldId id="291" r:id="rId33"/>
    <p:sldId id="296" r:id="rId34"/>
    <p:sldId id="289" r:id="rId35"/>
    <p:sldId id="290" r:id="rId36"/>
    <p:sldId id="292" r:id="rId37"/>
    <p:sldId id="293" r:id="rId38"/>
    <p:sldId id="294" r:id="rId39"/>
    <p:sldId id="295" r:id="rId40"/>
    <p:sldId id="297" r:id="rId41"/>
    <p:sldId id="298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6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3DA9F-2BB3-40E6-A3C7-83949EF8AE9B}" type="datetimeFigureOut">
              <a:rPr lang="ru-RU" smtClean="0"/>
              <a:t>02.09.2019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C4F0-A9A1-4C80-84BE-382A3264DA46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3DA9F-2BB3-40E6-A3C7-83949EF8AE9B}" type="datetimeFigureOut">
              <a:rPr lang="ru-RU" smtClean="0"/>
              <a:t>02.09.2019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C4F0-A9A1-4C80-84BE-382A3264DA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3DA9F-2BB3-40E6-A3C7-83949EF8AE9B}" type="datetimeFigureOut">
              <a:rPr lang="ru-RU" smtClean="0"/>
              <a:t>02.09.2019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C4F0-A9A1-4C80-84BE-382A3264DA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3DA9F-2BB3-40E6-A3C7-83949EF8AE9B}" type="datetimeFigureOut">
              <a:rPr lang="ru-RU" smtClean="0"/>
              <a:t>02.09.2019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C4F0-A9A1-4C80-84BE-382A3264DA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3DA9F-2BB3-40E6-A3C7-83949EF8AE9B}" type="datetimeFigureOut">
              <a:rPr lang="ru-RU" smtClean="0"/>
              <a:t>02.09.2019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C4F0-A9A1-4C80-84BE-382A3264DA4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3DA9F-2BB3-40E6-A3C7-83949EF8AE9B}" type="datetimeFigureOut">
              <a:rPr lang="ru-RU" smtClean="0"/>
              <a:t>02.09.2019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C4F0-A9A1-4C80-84BE-382A3264DA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3DA9F-2BB3-40E6-A3C7-83949EF8AE9B}" type="datetimeFigureOut">
              <a:rPr lang="ru-RU" smtClean="0"/>
              <a:t>02.09.2019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C4F0-A9A1-4C80-84BE-382A3264DA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3DA9F-2BB3-40E6-A3C7-83949EF8AE9B}" type="datetimeFigureOut">
              <a:rPr lang="ru-RU" smtClean="0"/>
              <a:t>02.09.2019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C4F0-A9A1-4C80-84BE-382A3264DA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3DA9F-2BB3-40E6-A3C7-83949EF8AE9B}" type="datetimeFigureOut">
              <a:rPr lang="ru-RU" smtClean="0"/>
              <a:t>02.09.2019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C4F0-A9A1-4C80-84BE-382A3264DA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3DA9F-2BB3-40E6-A3C7-83949EF8AE9B}" type="datetimeFigureOut">
              <a:rPr lang="ru-RU" smtClean="0"/>
              <a:t>02.09.2019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C4F0-A9A1-4C80-84BE-382A3264DA46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3DA9F-2BB3-40E6-A3C7-83949EF8AE9B}" type="datetimeFigureOut">
              <a:rPr lang="ru-RU" smtClean="0"/>
              <a:t>02.09.2019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C4F0-A9A1-4C80-84BE-382A3264DA46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5C3DA9F-2BB3-40E6-A3C7-83949EF8AE9B}" type="datetimeFigureOut">
              <a:rPr lang="ru-RU" smtClean="0"/>
              <a:t>02.09.2019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91C4F0-A9A1-4C80-84BE-382A3264DA46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132856"/>
            <a:ext cx="4847456" cy="1600327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</a:rPr>
              <a:t>Туристический  проект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3717032"/>
            <a:ext cx="4419600" cy="1066800"/>
          </a:xfrm>
        </p:spPr>
        <p:txBody>
          <a:bodyPr>
            <a:normAutofit fontScale="92500"/>
          </a:bodyPr>
          <a:lstStyle/>
          <a:p>
            <a:r>
              <a:rPr lang="ru-RU" sz="4000" dirty="0" smtClean="0">
                <a:solidFill>
                  <a:srgbClr val="002060"/>
                </a:solidFill>
              </a:rPr>
              <a:t>«Родные просторы»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3696072" cy="369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65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200" dirty="0" smtClean="0">
                <a:solidFill>
                  <a:srgbClr val="FFFF00"/>
                </a:solidFill>
              </a:rPr>
              <a:t>Церковь </a:t>
            </a:r>
            <a:r>
              <a:rPr lang="ru-RU" sz="2200" dirty="0">
                <a:solidFill>
                  <a:srgbClr val="FFFF00"/>
                </a:solidFill>
              </a:rPr>
              <a:t>«Введение во храм Пресвятой Богородицы»  </a:t>
            </a:r>
            <a:r>
              <a:rPr lang="ru-RU" sz="2200" dirty="0" smtClean="0">
                <a:solidFill>
                  <a:srgbClr val="FFFF00"/>
                </a:solidFill>
              </a:rPr>
              <a:t>                (</a:t>
            </a:r>
            <a:r>
              <a:rPr lang="ru-RU" sz="2200" dirty="0">
                <a:solidFill>
                  <a:srgbClr val="FFFF00"/>
                </a:solidFill>
              </a:rPr>
              <a:t>с. Наратлы, ул. Советская, д.26)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7128792" cy="5373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834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2200" dirty="0" err="1">
                <a:solidFill>
                  <a:srgbClr val="FFFF00"/>
                </a:solidFill>
              </a:rPr>
              <a:t>Наратлинский</a:t>
            </a:r>
            <a:r>
              <a:rPr lang="ru-RU" sz="2200" dirty="0">
                <a:solidFill>
                  <a:srgbClr val="FFFF00"/>
                </a:solidFill>
              </a:rPr>
              <a:t> сельский дом культуры </a:t>
            </a:r>
            <a:r>
              <a:rPr lang="ru-RU" sz="2200" dirty="0" smtClean="0">
                <a:solidFill>
                  <a:srgbClr val="FFFF00"/>
                </a:solidFill>
              </a:rPr>
              <a:t/>
            </a:r>
            <a:br>
              <a:rPr lang="ru-RU" sz="2200" dirty="0" smtClean="0">
                <a:solidFill>
                  <a:srgbClr val="FFFF00"/>
                </a:solidFill>
              </a:rPr>
            </a:br>
            <a:r>
              <a:rPr lang="ru-RU" sz="2200" dirty="0" smtClean="0">
                <a:solidFill>
                  <a:srgbClr val="FFFF00"/>
                </a:solidFill>
              </a:rPr>
              <a:t>(</a:t>
            </a:r>
            <a:r>
              <a:rPr lang="ru-RU" sz="2200" dirty="0">
                <a:solidFill>
                  <a:srgbClr val="FFFF00"/>
                </a:solidFill>
              </a:rPr>
              <a:t>с. Наратлы, ул. Советская, д.28а)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Наратлы\Desktop\сд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79" y="1014138"/>
            <a:ext cx="8545519" cy="551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91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200" dirty="0">
                <a:solidFill>
                  <a:srgbClr val="FFFF00"/>
                </a:solidFill>
              </a:rPr>
              <a:t>Чувашский национальный ансамбль «</a:t>
            </a:r>
            <a:r>
              <a:rPr lang="ru-RU" sz="2200" dirty="0" err="1">
                <a:solidFill>
                  <a:srgbClr val="FFFF00"/>
                </a:solidFill>
              </a:rPr>
              <a:t>Шузем</a:t>
            </a:r>
            <a:r>
              <a:rPr lang="ru-RU" sz="2200" dirty="0">
                <a:solidFill>
                  <a:srgbClr val="FFFF00"/>
                </a:solidFill>
              </a:rPr>
              <a:t>»</a:t>
            </a:r>
          </a:p>
        </p:txBody>
      </p:sp>
      <p:pic>
        <p:nvPicPr>
          <p:cNvPr id="4098" name="Picture 2" descr="C:\Users\Наратлы\Desktop\шузем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227155" cy="569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42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200" dirty="0">
                <a:solidFill>
                  <a:srgbClr val="FFFF00"/>
                </a:solidFill>
              </a:rPr>
              <a:t>Зал тяжелой </a:t>
            </a:r>
            <a:r>
              <a:rPr lang="ru-RU" sz="2200" dirty="0" smtClean="0">
                <a:solidFill>
                  <a:srgbClr val="FFFF00"/>
                </a:solidFill>
              </a:rPr>
              <a:t>атлетики </a:t>
            </a:r>
            <a:r>
              <a:rPr lang="ru-RU" sz="2200" dirty="0">
                <a:solidFill>
                  <a:srgbClr val="FFFF00"/>
                </a:solidFill>
              </a:rPr>
              <a:t>(с. Наратлы, ул. Советская, д.28а)</a:t>
            </a:r>
            <a:endParaRPr lang="ru-RU" sz="2200" dirty="0"/>
          </a:p>
        </p:txBody>
      </p:sp>
      <p:pic>
        <p:nvPicPr>
          <p:cNvPr id="5122" name="Picture 2" descr="C:\Users\Наратлы\Desktop\зал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333576" cy="568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02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04056"/>
          </a:xfrm>
        </p:spPr>
        <p:txBody>
          <a:bodyPr>
            <a:noAutofit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>
                <a:solidFill>
                  <a:srgbClr val="FFFF00"/>
                </a:solidFill>
              </a:rPr>
              <a:t>Музей </a:t>
            </a:r>
            <a:r>
              <a:rPr lang="ru-RU" sz="2200" dirty="0">
                <a:solidFill>
                  <a:srgbClr val="FFFF00"/>
                </a:solidFill>
              </a:rPr>
              <a:t>сельского поселения в </a:t>
            </a:r>
            <a:r>
              <a:rPr lang="ru-RU" sz="2200" dirty="0" err="1">
                <a:solidFill>
                  <a:srgbClr val="FFFF00"/>
                </a:solidFill>
              </a:rPr>
              <a:t>Наратлинской</a:t>
            </a:r>
            <a:r>
              <a:rPr lang="ru-RU" sz="2200" dirty="0">
                <a:solidFill>
                  <a:srgbClr val="FFFF00"/>
                </a:solidFill>
              </a:rPr>
              <a:t> ООШ (с. Наратлы, ул. Советская, </a:t>
            </a:r>
            <a:r>
              <a:rPr lang="ru-RU" sz="2200" dirty="0" smtClean="0">
                <a:solidFill>
                  <a:srgbClr val="FFFF00"/>
                </a:solidFill>
              </a:rPr>
              <a:t>д.65а</a:t>
            </a:r>
            <a:r>
              <a:rPr lang="ru-RU" sz="2200" dirty="0">
                <a:solidFill>
                  <a:srgbClr val="FFFF00"/>
                </a:solidFill>
              </a:rPr>
              <a:t>)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6" y="1052736"/>
            <a:ext cx="8395017" cy="5592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280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72" y="908916"/>
            <a:ext cx="8541908" cy="568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1018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58" y="908818"/>
            <a:ext cx="8539022" cy="5688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33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1"/>
            <a:ext cx="8536148" cy="5690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487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70264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928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12" y="980728"/>
            <a:ext cx="844795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328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92D050"/>
                </a:solidFill>
              </a:rPr>
              <a:t>К</a:t>
            </a:r>
            <a:r>
              <a:rPr lang="ru-RU" sz="2400" dirty="0" smtClean="0">
                <a:solidFill>
                  <a:srgbClr val="92D050"/>
                </a:solidFill>
              </a:rPr>
              <a:t>онтакты </a:t>
            </a:r>
            <a:r>
              <a:rPr lang="ru-RU" sz="2400" dirty="0">
                <a:solidFill>
                  <a:srgbClr val="92D050"/>
                </a:solidFill>
              </a:rPr>
              <a:t>/ </a:t>
            </a:r>
            <a:r>
              <a:rPr lang="ru-RU" sz="2400" dirty="0" smtClean="0">
                <a:solidFill>
                  <a:srgbClr val="92D050"/>
                </a:solidFill>
              </a:rPr>
              <a:t>адрес:</a:t>
            </a:r>
            <a:endParaRPr lang="ru-RU" sz="2400" dirty="0">
              <a:solidFill>
                <a:srgbClr val="92D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Эл. почта: </a:t>
            </a:r>
            <a:r>
              <a:rPr lang="en-US" dirty="0" smtClean="0">
                <a:solidFill>
                  <a:srgbClr val="FF0000"/>
                </a:solidFill>
              </a:rPr>
              <a:t>Narat.Bug@tatar.ru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Тел.: </a:t>
            </a:r>
            <a:r>
              <a:rPr lang="ru-RU" dirty="0" smtClean="0">
                <a:solidFill>
                  <a:srgbClr val="FF0000"/>
                </a:solidFill>
              </a:rPr>
              <a:t>8(85594) 3-88-28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Адрес: </a:t>
            </a:r>
            <a:r>
              <a:rPr lang="ru-RU" dirty="0" smtClean="0">
                <a:solidFill>
                  <a:srgbClr val="FF0000"/>
                </a:solidFill>
              </a:rPr>
              <a:t>Республика Татарстан, Бугульминский район, </a:t>
            </a:r>
            <a:r>
              <a:rPr lang="en-US" dirty="0" smtClean="0">
                <a:solidFill>
                  <a:srgbClr val="FF0000"/>
                </a:solidFill>
              </a:rPr>
              <a:t>                      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</a:t>
            </a:r>
            <a:r>
              <a:rPr lang="ru-RU" dirty="0" smtClean="0">
                <a:solidFill>
                  <a:srgbClr val="FF0000"/>
                </a:solidFill>
              </a:rPr>
              <a:t>с. Наратлы, ул. Советская, д. 65а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92D050"/>
                </a:solidFill>
              </a:rPr>
              <a:t>ФИО </a:t>
            </a:r>
            <a:r>
              <a:rPr lang="ru-RU" dirty="0">
                <a:solidFill>
                  <a:srgbClr val="92D050"/>
                </a:solidFill>
              </a:rPr>
              <a:t>руководителя </a:t>
            </a:r>
            <a:r>
              <a:rPr lang="ru-RU" dirty="0" smtClean="0">
                <a:solidFill>
                  <a:srgbClr val="92D050"/>
                </a:solidFill>
              </a:rPr>
              <a:t>проекта</a:t>
            </a:r>
            <a:r>
              <a:rPr lang="ru-RU" dirty="0">
                <a:solidFill>
                  <a:srgbClr val="92D050"/>
                </a:solidFill>
              </a:rPr>
              <a:t>, </a:t>
            </a:r>
            <a:r>
              <a:rPr lang="ru-RU" dirty="0" smtClean="0">
                <a:solidFill>
                  <a:srgbClr val="92D050"/>
                </a:solidFill>
              </a:rPr>
              <a:t>телефон </a:t>
            </a:r>
            <a:r>
              <a:rPr lang="ru-RU" dirty="0">
                <a:solidFill>
                  <a:srgbClr val="92D050"/>
                </a:solidFill>
              </a:rPr>
              <a:t>и </a:t>
            </a:r>
            <a:r>
              <a:rPr lang="ru-RU" dirty="0" smtClean="0">
                <a:solidFill>
                  <a:srgbClr val="92D050"/>
                </a:solidFill>
              </a:rPr>
              <a:t>Е</a:t>
            </a:r>
            <a:r>
              <a:rPr lang="en-US" dirty="0" err="1" smtClean="0">
                <a:solidFill>
                  <a:srgbClr val="92D050"/>
                </a:solidFill>
              </a:rPr>
              <a:t>meil</a:t>
            </a:r>
            <a:r>
              <a:rPr lang="ru-RU" dirty="0" smtClean="0">
                <a:solidFill>
                  <a:srgbClr val="92D050"/>
                </a:solidFill>
              </a:rPr>
              <a:t> руководителя:</a:t>
            </a:r>
            <a:r>
              <a:rPr lang="en-US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Дмитриев Сергей Александрович</a:t>
            </a:r>
          </a:p>
          <a:p>
            <a:r>
              <a:rPr lang="ru-RU" dirty="0">
                <a:solidFill>
                  <a:srgbClr val="FFFF00"/>
                </a:solidFill>
              </a:rPr>
              <a:t>Эл. почта: </a:t>
            </a:r>
            <a:r>
              <a:rPr lang="en-US" dirty="0">
                <a:solidFill>
                  <a:srgbClr val="FF0000"/>
                </a:solidFill>
              </a:rPr>
              <a:t>Narat.Bug@tatar.ru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>Тел.: </a:t>
            </a:r>
            <a:r>
              <a:rPr lang="ru-RU" dirty="0">
                <a:solidFill>
                  <a:srgbClr val="FF0000"/>
                </a:solidFill>
              </a:rPr>
              <a:t>8(85594) 3-88-28</a:t>
            </a:r>
          </a:p>
          <a:p>
            <a:pPr marL="0" indent="0">
              <a:buNone/>
            </a:pPr>
            <a:r>
              <a:rPr lang="en-US" dirty="0" smtClean="0"/>
              <a:t>       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499" y="5085184"/>
            <a:ext cx="35814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515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67" y="956596"/>
            <a:ext cx="8458405" cy="564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18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11" y="912464"/>
            <a:ext cx="8544769" cy="568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582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80776"/>
            <a:ext cx="8568952" cy="5724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9789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200" dirty="0" smtClean="0">
                <a:solidFill>
                  <a:srgbClr val="FFFF00"/>
                </a:solidFill>
              </a:rPr>
              <a:t>Самый </a:t>
            </a:r>
            <a:r>
              <a:rPr lang="ru-RU" sz="2200" dirty="0">
                <a:solidFill>
                  <a:srgbClr val="FFFF00"/>
                </a:solidFill>
              </a:rPr>
              <a:t>старый деревянный дом 1934 г. постройки (с. Наратлы, ул. Советская, д. 73)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268760"/>
            <a:ext cx="698477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76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200" dirty="0" smtClean="0">
                <a:solidFill>
                  <a:srgbClr val="FFFF00"/>
                </a:solidFill>
              </a:rPr>
              <a:t>Вид с холма  </a:t>
            </a:r>
            <a:br>
              <a:rPr lang="ru-RU" sz="2200" dirty="0" smtClean="0">
                <a:solidFill>
                  <a:srgbClr val="FFFF00"/>
                </a:solidFill>
              </a:rPr>
            </a:br>
            <a:r>
              <a:rPr lang="ru-RU" sz="2200" dirty="0" smtClean="0">
                <a:solidFill>
                  <a:srgbClr val="FFFF00"/>
                </a:solidFill>
              </a:rPr>
              <a:t>(юго-восточное направление от с</a:t>
            </a:r>
            <a:r>
              <a:rPr lang="ru-RU" sz="2200" dirty="0">
                <a:solidFill>
                  <a:srgbClr val="FFFF00"/>
                </a:solidFill>
              </a:rPr>
              <a:t>. </a:t>
            </a:r>
            <a:r>
              <a:rPr lang="ru-RU" sz="2200" dirty="0" smtClean="0">
                <a:solidFill>
                  <a:srgbClr val="FFFF00"/>
                </a:solidFill>
              </a:rPr>
              <a:t>Наратлы)</a:t>
            </a:r>
            <a:endParaRPr lang="ru-RU" sz="2200" dirty="0">
              <a:solidFill>
                <a:srgbClr val="FFFF00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10118"/>
            <a:ext cx="7344816" cy="5506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40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987914" cy="6001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84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0212"/>
            <a:ext cx="8568952" cy="621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8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94" y="241961"/>
            <a:ext cx="8635986" cy="638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303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91" y="251600"/>
            <a:ext cx="8541889" cy="641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130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200" dirty="0" smtClean="0">
                <a:solidFill>
                  <a:srgbClr val="FFFF00"/>
                </a:solidFill>
              </a:rPr>
              <a:t>Гостиничный </a:t>
            </a:r>
            <a:r>
              <a:rPr lang="ru-RU" sz="2200" dirty="0">
                <a:solidFill>
                  <a:srgbClr val="FFFF00"/>
                </a:solidFill>
              </a:rPr>
              <a:t>комплекс «Ривьера» </a:t>
            </a:r>
            <a:r>
              <a:rPr lang="ru-RU" sz="2200" dirty="0" smtClean="0">
                <a:solidFill>
                  <a:srgbClr val="FFFF00"/>
                </a:solidFill>
              </a:rPr>
              <a:t/>
            </a:r>
            <a:br>
              <a:rPr lang="ru-RU" sz="2200" dirty="0" smtClean="0">
                <a:solidFill>
                  <a:srgbClr val="FFFF00"/>
                </a:solidFill>
              </a:rPr>
            </a:br>
            <a:r>
              <a:rPr lang="ru-RU" sz="2200" dirty="0" smtClean="0">
                <a:solidFill>
                  <a:srgbClr val="FFFF00"/>
                </a:solidFill>
              </a:rPr>
              <a:t>(</a:t>
            </a:r>
            <a:r>
              <a:rPr lang="ru-RU" sz="2200" dirty="0">
                <a:solidFill>
                  <a:srgbClr val="FFFF00"/>
                </a:solidFill>
              </a:rPr>
              <a:t>трасса М5, Москва-Челябинск)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7394"/>
            <a:ext cx="7344816" cy="550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61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>
            <a:normAutofit/>
          </a:bodyPr>
          <a:lstStyle/>
          <a:p>
            <a:r>
              <a:rPr lang="ru-RU" sz="2200" dirty="0">
                <a:solidFill>
                  <a:srgbClr val="FFFF00"/>
                </a:solidFill>
              </a:rPr>
              <a:t>К</a:t>
            </a:r>
            <a:r>
              <a:rPr lang="ru-RU" sz="2200" dirty="0" smtClean="0">
                <a:solidFill>
                  <a:srgbClr val="FFFF00"/>
                </a:solidFill>
              </a:rPr>
              <a:t>арта достопримечательностей </a:t>
            </a:r>
            <a:r>
              <a:rPr lang="ru-RU" sz="2200" dirty="0">
                <a:solidFill>
                  <a:srgbClr val="FFFF00"/>
                </a:solidFill>
              </a:rPr>
              <a:t>и </a:t>
            </a:r>
            <a:r>
              <a:rPr lang="ru-RU" sz="2200" dirty="0" smtClean="0">
                <a:solidFill>
                  <a:srgbClr val="FFFF00"/>
                </a:solidFill>
              </a:rPr>
              <a:t>маршрут</a:t>
            </a:r>
            <a:endParaRPr lang="ru-RU" sz="2200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766772"/>
            <a:ext cx="6408712" cy="5863414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268760"/>
            <a:ext cx="929680" cy="92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212976"/>
            <a:ext cx="9334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598" y="5157192"/>
            <a:ext cx="9334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437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rgbClr val="FFFF00"/>
                </a:solidFill>
              </a:rPr>
              <a:t/>
            </a:r>
            <a:br>
              <a:rPr lang="ru-RU" sz="2200" dirty="0" smtClean="0">
                <a:solidFill>
                  <a:srgbClr val="FFFF00"/>
                </a:solidFill>
              </a:rPr>
            </a:br>
            <a:r>
              <a:rPr lang="ru-RU" sz="2200" dirty="0">
                <a:solidFill>
                  <a:srgbClr val="FFFF00"/>
                </a:solidFill>
              </a:rPr>
              <a:t/>
            </a:r>
            <a:br>
              <a:rPr lang="ru-RU" sz="2200" dirty="0">
                <a:solidFill>
                  <a:srgbClr val="FFFF00"/>
                </a:solidFill>
              </a:rPr>
            </a:br>
            <a:r>
              <a:rPr lang="ru-RU" sz="2200" dirty="0" smtClean="0">
                <a:solidFill>
                  <a:srgbClr val="FFFF00"/>
                </a:solidFill>
              </a:rPr>
              <a:t/>
            </a:r>
            <a:br>
              <a:rPr lang="ru-RU" sz="2200" dirty="0" smtClean="0">
                <a:solidFill>
                  <a:srgbClr val="FFFF00"/>
                </a:solidFill>
              </a:rPr>
            </a:br>
            <a:r>
              <a:rPr lang="ru-RU" sz="2200" dirty="0">
                <a:solidFill>
                  <a:srgbClr val="FFFF00"/>
                </a:solidFill>
              </a:rPr>
              <a:t/>
            </a:r>
            <a:br>
              <a:rPr lang="ru-RU" sz="2200" dirty="0">
                <a:solidFill>
                  <a:srgbClr val="FFFF00"/>
                </a:solidFill>
              </a:rPr>
            </a:br>
            <a:r>
              <a:rPr lang="ru-RU" sz="2200" dirty="0" smtClean="0">
                <a:solidFill>
                  <a:srgbClr val="FFFF00"/>
                </a:solidFill>
              </a:rPr>
              <a:t>                                                                                                                  Церковь «Петра </a:t>
            </a:r>
            <a:r>
              <a:rPr lang="ru-RU" sz="2200" dirty="0">
                <a:solidFill>
                  <a:srgbClr val="FFFF00"/>
                </a:solidFill>
              </a:rPr>
              <a:t>и </a:t>
            </a:r>
            <a:r>
              <a:rPr lang="ru-RU" sz="2200" dirty="0" smtClean="0">
                <a:solidFill>
                  <a:srgbClr val="FFFF00"/>
                </a:solidFill>
              </a:rPr>
              <a:t>Павла»  </a:t>
            </a:r>
            <a:r>
              <a:rPr lang="ru-RU" sz="2200" dirty="0">
                <a:solidFill>
                  <a:srgbClr val="FFFF00"/>
                </a:solidFill>
              </a:rPr>
              <a:t>в селе </a:t>
            </a:r>
            <a:r>
              <a:rPr lang="ru-RU" sz="2200" dirty="0" err="1" smtClean="0">
                <a:solidFill>
                  <a:srgbClr val="FFFF00"/>
                </a:solidFill>
              </a:rPr>
              <a:t>Ключевка</a:t>
            </a:r>
            <a:r>
              <a:rPr lang="ru-RU" sz="2200" dirty="0" smtClean="0">
                <a:solidFill>
                  <a:srgbClr val="FFFF00"/>
                </a:solidFill>
              </a:rPr>
              <a:t> </a:t>
            </a:r>
            <a:br>
              <a:rPr lang="ru-RU" sz="2200" dirty="0" smtClean="0">
                <a:solidFill>
                  <a:srgbClr val="FFFF00"/>
                </a:solidFill>
              </a:rPr>
            </a:br>
            <a:r>
              <a:rPr lang="ru-RU" sz="2200" dirty="0" smtClean="0">
                <a:solidFill>
                  <a:srgbClr val="FFFF00"/>
                </a:solidFill>
              </a:rPr>
              <a:t>(</a:t>
            </a:r>
            <a:r>
              <a:rPr lang="ru-RU" sz="2200" dirty="0" err="1">
                <a:solidFill>
                  <a:srgbClr val="FFFF00"/>
                </a:solidFill>
              </a:rPr>
              <a:t>постр</a:t>
            </a:r>
            <a:r>
              <a:rPr lang="ru-RU" sz="2200" dirty="0">
                <a:solidFill>
                  <a:srgbClr val="FFFF00"/>
                </a:solidFill>
              </a:rPr>
              <a:t>. не ранее 1809 г. стиль – поздний классицизм)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51" y="908720"/>
            <a:ext cx="8457921" cy="5694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18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2200" dirty="0">
                <a:solidFill>
                  <a:srgbClr val="FFFF00"/>
                </a:solidFill>
              </a:rPr>
              <a:t>Родные просторы: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40424"/>
            <a:ext cx="8136904" cy="5721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37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200" dirty="0" smtClean="0">
                <a:solidFill>
                  <a:srgbClr val="FFFF00"/>
                </a:solidFill>
              </a:rPr>
              <a:t>Пруд  у с. Наратлы</a:t>
            </a:r>
            <a:endParaRPr lang="ru-RU" sz="2200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632847" cy="5719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90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54" y="248870"/>
            <a:ext cx="8521207" cy="6348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408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72" y="313813"/>
            <a:ext cx="8466400" cy="6255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0909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200" dirty="0" smtClean="0">
                <a:solidFill>
                  <a:srgbClr val="FFFF00"/>
                </a:solidFill>
              </a:rPr>
              <a:t>Уличные украшения</a:t>
            </a:r>
            <a:endParaRPr lang="ru-RU" sz="2200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44510"/>
            <a:ext cx="3600400" cy="561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1304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200" dirty="0" smtClean="0">
                <a:solidFill>
                  <a:srgbClr val="FFFF00"/>
                </a:solidFill>
              </a:rPr>
              <a:t>Новогодний вечер</a:t>
            </a:r>
            <a:endParaRPr lang="ru-RU" sz="22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Наратлы\Desktop\школ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56498"/>
            <a:ext cx="8483898" cy="533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48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200" dirty="0">
                <a:solidFill>
                  <a:srgbClr val="FFFF00"/>
                </a:solidFill>
              </a:rPr>
              <a:t>с</a:t>
            </a:r>
            <a:r>
              <a:rPr lang="ru-RU" sz="2200" dirty="0" smtClean="0">
                <a:solidFill>
                  <a:srgbClr val="FFFF00"/>
                </a:solidFill>
              </a:rPr>
              <a:t>. Наратлы, ул. Молодежная</a:t>
            </a:r>
            <a:endParaRPr lang="ru-RU" sz="22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F:\село\DSCN18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472941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55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200" dirty="0">
                <a:solidFill>
                  <a:srgbClr val="FFFF00"/>
                </a:solidFill>
              </a:rPr>
              <a:t>с</a:t>
            </a:r>
            <a:r>
              <a:rPr lang="ru-RU" sz="2200" dirty="0" smtClean="0">
                <a:solidFill>
                  <a:srgbClr val="FFFF00"/>
                </a:solidFill>
              </a:rPr>
              <a:t>. Наратлы</a:t>
            </a:r>
            <a:endParaRPr lang="ru-RU" sz="2200" dirty="0">
              <a:solidFill>
                <a:srgbClr val="FFFF00"/>
              </a:solidFill>
            </a:endParaRPr>
          </a:p>
        </p:txBody>
      </p:sp>
      <p:pic>
        <p:nvPicPr>
          <p:cNvPr id="2050" name="Picture 2" descr="F:\село\DSCN26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1" y="836712"/>
            <a:ext cx="8472941" cy="577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47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200" dirty="0">
                <a:solidFill>
                  <a:srgbClr val="FFFF00"/>
                </a:solidFill>
              </a:rPr>
              <a:t>с</a:t>
            </a:r>
            <a:r>
              <a:rPr lang="ru-RU" sz="2200" dirty="0" smtClean="0">
                <a:solidFill>
                  <a:srgbClr val="FFFF00"/>
                </a:solidFill>
              </a:rPr>
              <a:t>. Наратлы</a:t>
            </a:r>
            <a:endParaRPr lang="ru-RU" sz="2200" dirty="0">
              <a:solidFill>
                <a:srgbClr val="FFFF00"/>
              </a:solidFill>
            </a:endParaRPr>
          </a:p>
        </p:txBody>
      </p:sp>
      <p:pic>
        <p:nvPicPr>
          <p:cNvPr id="3074" name="Picture 2" descr="F:\село\DSCN26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1" y="764704"/>
            <a:ext cx="8472941" cy="585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2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200" dirty="0" smtClean="0">
                <a:solidFill>
                  <a:srgbClr val="FFFF00"/>
                </a:solidFill>
              </a:rPr>
              <a:t>Основание села и происхождение </a:t>
            </a:r>
            <a:r>
              <a:rPr lang="ru-RU" sz="2200" dirty="0">
                <a:solidFill>
                  <a:srgbClr val="FFFF00"/>
                </a:solidFill>
              </a:rPr>
              <a:t>названия </a:t>
            </a:r>
            <a:r>
              <a:rPr lang="ru-RU" sz="2200" dirty="0" smtClean="0">
                <a:solidFill>
                  <a:srgbClr val="FFFF00"/>
                </a:solidFill>
              </a:rPr>
              <a:t>.</a:t>
            </a:r>
            <a:endParaRPr lang="ru-RU" sz="22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8496944" cy="5688632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 smtClean="0"/>
              <a:t>              </a:t>
            </a:r>
            <a:r>
              <a:rPr lang="ru-RU" dirty="0" smtClean="0">
                <a:solidFill>
                  <a:srgbClr val="FFFF00"/>
                </a:solidFill>
              </a:rPr>
              <a:t>Между </a:t>
            </a:r>
            <a:r>
              <a:rPr lang="ru-RU" dirty="0">
                <a:solidFill>
                  <a:srgbClr val="FFFF00"/>
                </a:solidFill>
              </a:rPr>
              <a:t>рекой Бузулук и </a:t>
            </a:r>
            <a:r>
              <a:rPr lang="ru-RU" dirty="0" err="1">
                <a:solidFill>
                  <a:srgbClr val="FFFF00"/>
                </a:solidFill>
              </a:rPr>
              <a:t>Бугульминско-Белебеевской</a:t>
            </a:r>
            <a:r>
              <a:rPr lang="ru-RU" dirty="0">
                <a:solidFill>
                  <a:srgbClr val="FFFF00"/>
                </a:solidFill>
              </a:rPr>
              <a:t> возвышенностью была деревня принадлежавшая одному помещику. Деревней руководил староста. Он у помещика на службе был много лет и никак не мог обогатиться. Тогда попросил помещика отдать ему деревню на 1 год со всеми ее доходами, кроме нескольких процентов. Помещик согласился. Прошел год, но староста не смог отдать даже  те самые проценты. Помещик  разозлившись изгнал и старосту и деревню. Эту историю слышал от жителей соседней деревни и даже сам видел остатки срубов, ям погребов Беспалов Иван Андреевич. Оказался он в этих краях в 1900 году с товарами купцов. Рассказав местным, что он из деревни Семенова-Наратлы, то они ему сказали, что тут жил некий чуваш Семенов изгнанный вместе со всеми. </a:t>
            </a:r>
          </a:p>
          <a:p>
            <a:pPr algn="just"/>
            <a:r>
              <a:rPr lang="ru-RU" dirty="0" smtClean="0">
                <a:solidFill>
                  <a:srgbClr val="FFFF00"/>
                </a:solidFill>
              </a:rPr>
              <a:t>            Село </a:t>
            </a:r>
            <a:r>
              <a:rPr lang="ru-RU" dirty="0">
                <a:solidFill>
                  <a:srgbClr val="FFFF00"/>
                </a:solidFill>
              </a:rPr>
              <a:t>берет свое название от фамилии основателя и ранее называлась Семеновка. Лишь в начале XX в. прибавилось название Наратлы. В документах нач. XX в. есть название Семенова-Наратлы. Со временем этот населенный пункт стали называть Наратлы. Последнее название происходит от татарского слова </a:t>
            </a:r>
            <a:r>
              <a:rPr lang="ru-RU" dirty="0" err="1">
                <a:solidFill>
                  <a:srgbClr val="FFFF00"/>
                </a:solidFill>
              </a:rPr>
              <a:t>нарат</a:t>
            </a:r>
            <a:r>
              <a:rPr lang="ru-RU" dirty="0">
                <a:solidFill>
                  <a:srgbClr val="FFFF00"/>
                </a:solidFill>
              </a:rPr>
              <a:t>, что в переводе – сосна. На самом деле в округе с. Наратлы изначально не росли сосны. Сосны были посажены лесником в сер. кон. XIX в.. Внук лесника Беспалов  Владимир  Иванович 16.08.1934 г. р. живет до сих пор в с. Наратлы.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604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200" dirty="0">
                <a:solidFill>
                  <a:srgbClr val="FFFF00"/>
                </a:solidFill>
              </a:rPr>
              <a:t>с</a:t>
            </a:r>
            <a:r>
              <a:rPr lang="ru-RU" sz="2200" dirty="0" smtClean="0">
                <a:solidFill>
                  <a:srgbClr val="FFFF00"/>
                </a:solidFill>
              </a:rPr>
              <a:t>. </a:t>
            </a:r>
            <a:r>
              <a:rPr lang="ru-RU" sz="2200" dirty="0" err="1" smtClean="0">
                <a:solidFill>
                  <a:srgbClr val="FFFF00"/>
                </a:solidFill>
              </a:rPr>
              <a:t>Ключевка</a:t>
            </a:r>
            <a:endParaRPr lang="ru-RU" sz="2200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Наратлы\Pictures\15a1fda97466180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78998"/>
            <a:ext cx="8551468" cy="572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55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200" dirty="0">
                <a:solidFill>
                  <a:srgbClr val="FFFF00"/>
                </a:solidFill>
              </a:rPr>
              <a:t>п</a:t>
            </a:r>
            <a:r>
              <a:rPr lang="ru-RU" sz="2200" dirty="0" smtClean="0">
                <a:solidFill>
                  <a:srgbClr val="FFFF00"/>
                </a:solidFill>
              </a:rPr>
              <a:t>. Петровка</a:t>
            </a:r>
            <a:endParaRPr lang="ru-RU" sz="22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E:\DSCN26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99406"/>
            <a:ext cx="7786736" cy="584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28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200" dirty="0">
                <a:solidFill>
                  <a:srgbClr val="FFFF00"/>
                </a:solidFill>
              </a:rPr>
              <a:t>Легенды и предания: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        </a:t>
            </a:r>
            <a:r>
              <a:rPr lang="ru-RU" dirty="0" smtClean="0">
                <a:solidFill>
                  <a:srgbClr val="FFFF00"/>
                </a:solidFill>
              </a:rPr>
              <a:t>В </a:t>
            </a:r>
            <a:r>
              <a:rPr lang="ru-RU" dirty="0">
                <a:solidFill>
                  <a:srgbClr val="FFFF00"/>
                </a:solidFill>
              </a:rPr>
              <a:t>д. </a:t>
            </a:r>
            <a:r>
              <a:rPr lang="ru-RU" dirty="0" err="1">
                <a:solidFill>
                  <a:srgbClr val="FFFF00"/>
                </a:solidFill>
              </a:rPr>
              <a:t>Огородниково</a:t>
            </a:r>
            <a:r>
              <a:rPr lang="ru-RU" dirty="0">
                <a:solidFill>
                  <a:srgbClr val="FFFF00"/>
                </a:solidFill>
              </a:rPr>
              <a:t> в старину проживала богатая семья. У них был сын Филипп. Решил он жениться на девушке из бедной семьи. Его родители не дали согласия на брак. Тогда он, разозлившись, покинул отчий дом и стал жить в том месте, которое называется Филиппов луг. До конца своих дней он жил одиноко, храня верность к той девушке. По преданию, он зарыл только ему известном месте свои богатства. Не раз местные жители пытались найти их, но безуспешно.</a:t>
            </a:r>
          </a:p>
        </p:txBody>
      </p:sp>
    </p:spTree>
    <p:extLst>
      <p:ext uri="{BB962C8B-B14F-4D97-AF65-F5344CB8AC3E}">
        <p14:creationId xmlns:p14="http://schemas.microsoft.com/office/powerpoint/2010/main" val="306490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2578298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>
                <a:solidFill>
                  <a:srgbClr val="FFFF00"/>
                </a:solidFill>
              </a:rPr>
              <a:t/>
            </a:r>
            <a:br>
              <a:rPr lang="ru-RU" sz="2200" dirty="0" smtClean="0">
                <a:solidFill>
                  <a:srgbClr val="FFFF00"/>
                </a:solidFill>
              </a:rPr>
            </a:br>
            <a:r>
              <a:rPr lang="ru-RU" sz="2200" dirty="0">
                <a:solidFill>
                  <a:srgbClr val="FFFF00"/>
                </a:solidFill>
              </a:rPr>
              <a:t/>
            </a:r>
            <a:br>
              <a:rPr lang="ru-RU" sz="2200" dirty="0">
                <a:solidFill>
                  <a:srgbClr val="FFFF00"/>
                </a:solidFill>
              </a:rPr>
            </a:br>
            <a:r>
              <a:rPr lang="ru-RU" sz="2200" dirty="0" smtClean="0">
                <a:solidFill>
                  <a:srgbClr val="FFFF00"/>
                </a:solidFill>
              </a:rPr>
              <a:t/>
            </a:r>
            <a:br>
              <a:rPr lang="ru-RU" sz="2200" dirty="0" smtClean="0">
                <a:solidFill>
                  <a:srgbClr val="FFFF00"/>
                </a:solidFill>
              </a:rPr>
            </a:br>
            <a:r>
              <a:rPr lang="ru-RU" sz="2200" dirty="0">
                <a:solidFill>
                  <a:srgbClr val="FFFF00"/>
                </a:solidFill>
              </a:rPr>
              <a:t/>
            </a:r>
            <a:br>
              <a:rPr lang="ru-RU" sz="2200" dirty="0">
                <a:solidFill>
                  <a:srgbClr val="FFFF00"/>
                </a:solidFill>
              </a:rPr>
            </a:br>
            <a:r>
              <a:rPr lang="ru-RU" sz="2200" dirty="0" smtClean="0">
                <a:solidFill>
                  <a:srgbClr val="FFFF00"/>
                </a:solidFill>
              </a:rPr>
              <a:t/>
            </a:r>
            <a:br>
              <a:rPr lang="ru-RU" sz="2200" dirty="0" smtClean="0">
                <a:solidFill>
                  <a:srgbClr val="FFFF00"/>
                </a:solidFill>
              </a:rPr>
            </a:br>
            <a:r>
              <a:rPr lang="ru-RU" sz="2200" dirty="0" err="1" smtClean="0">
                <a:solidFill>
                  <a:srgbClr val="FFFF00"/>
                </a:solidFill>
              </a:rPr>
              <a:t>Юго</a:t>
            </a:r>
            <a:r>
              <a:rPr lang="ru-RU" sz="2200" dirty="0" smtClean="0">
                <a:solidFill>
                  <a:srgbClr val="FFFF00"/>
                </a:solidFill>
              </a:rPr>
              <a:t> </a:t>
            </a:r>
            <a:r>
              <a:rPr lang="ru-RU" sz="2200" dirty="0" smtClean="0">
                <a:solidFill>
                  <a:srgbClr val="FFFF00"/>
                </a:solidFill>
              </a:rPr>
              <a:t>– восточнее с. Наратлы, имеется очень глубокий, протяженный овраг. Он возник в годы коллективизации  деревень. По преданию, на месте оврага  находился надел принадлежащий некоему Бочкареву.  С наступлением на частные земли, его  землю забрали в пользу колхоза.  Тогда он решил отомстить и вспахал участок не поперек склона, а вдоль. Талые воды сделали свое дело, смыв часть земли образовав этот овраг.</a:t>
            </a:r>
            <a:endParaRPr lang="ru-RU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24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200" dirty="0" smtClean="0">
                <a:solidFill>
                  <a:srgbClr val="FFFF00"/>
                </a:solidFill>
              </a:rPr>
              <a:t>Краткая характеристика поселения:</a:t>
            </a:r>
            <a:endParaRPr lang="ru-RU" sz="22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764704"/>
            <a:ext cx="8568952" cy="5832648"/>
          </a:xfrm>
        </p:spPr>
        <p:txBody>
          <a:bodyPr>
            <a:normAutofit/>
          </a:bodyPr>
          <a:lstStyle/>
          <a:p>
            <a:r>
              <a:rPr lang="ru-RU" sz="2200" dirty="0">
                <a:solidFill>
                  <a:srgbClr val="FFFF00"/>
                </a:solidFill>
              </a:rPr>
              <a:t>Муниципальное образование  «</a:t>
            </a:r>
            <a:r>
              <a:rPr lang="ru-RU" sz="2200" dirty="0" err="1">
                <a:solidFill>
                  <a:srgbClr val="FFFF00"/>
                </a:solidFill>
              </a:rPr>
              <a:t>Наратлинское</a:t>
            </a:r>
            <a:r>
              <a:rPr lang="ru-RU" sz="2200" dirty="0">
                <a:solidFill>
                  <a:srgbClr val="FFFF00"/>
                </a:solidFill>
              </a:rPr>
              <a:t> сельское поселение» Бугульминского муниципального района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расположено  на юго-востоке Татарстана, в юго-восточной части Бугульминского муниципального района, в 365 км. от </a:t>
            </a:r>
            <a:r>
              <a:rPr lang="ru-RU" sz="2200" dirty="0" err="1">
                <a:solidFill>
                  <a:srgbClr val="FFFF00"/>
                </a:solidFill>
              </a:rPr>
              <a:t>республикансого</a:t>
            </a:r>
            <a:r>
              <a:rPr lang="ru-RU" sz="2200" dirty="0">
                <a:solidFill>
                  <a:srgbClr val="FFFF00"/>
                </a:solidFill>
              </a:rPr>
              <a:t> центра г. Казань, в 25 км от районного центра  г. </a:t>
            </a:r>
            <a:r>
              <a:rPr lang="ru-RU" sz="2200" dirty="0" smtClean="0">
                <a:solidFill>
                  <a:srgbClr val="FFFF00"/>
                </a:solidFill>
              </a:rPr>
              <a:t>Бугульма. </a:t>
            </a:r>
          </a:p>
          <a:p>
            <a:r>
              <a:rPr lang="ru-RU" sz="2200" dirty="0">
                <a:solidFill>
                  <a:srgbClr val="FFFF00"/>
                </a:solidFill>
              </a:rPr>
              <a:t>Общая площадь - 8331,4 </a:t>
            </a:r>
            <a:r>
              <a:rPr lang="ru-RU" sz="2200" dirty="0" smtClean="0">
                <a:solidFill>
                  <a:srgbClr val="FFFF00"/>
                </a:solidFill>
              </a:rPr>
              <a:t>га.</a:t>
            </a:r>
          </a:p>
          <a:p>
            <a:r>
              <a:rPr lang="ru-RU" sz="2200" dirty="0" smtClean="0">
                <a:solidFill>
                  <a:srgbClr val="FFFF00"/>
                </a:solidFill>
              </a:rPr>
              <a:t>Населенные пункты поселения: с. Наратлы (центр), </a:t>
            </a:r>
            <a:r>
              <a:rPr lang="ru-RU" sz="2200" dirty="0">
                <a:solidFill>
                  <a:srgbClr val="FFFF00"/>
                </a:solidFill>
              </a:rPr>
              <a:t>п. Петровка. </a:t>
            </a:r>
          </a:p>
          <a:p>
            <a:pPr marL="0" indent="0">
              <a:buNone/>
            </a:pPr>
            <a:r>
              <a:rPr lang="ru-RU" sz="2200" dirty="0" smtClean="0">
                <a:solidFill>
                  <a:srgbClr val="FFFF00"/>
                </a:solidFill>
              </a:rPr>
              <a:t>с. </a:t>
            </a:r>
            <a:r>
              <a:rPr lang="ru-RU" sz="2200" dirty="0" err="1" smtClean="0">
                <a:solidFill>
                  <a:srgbClr val="FFFF00"/>
                </a:solidFill>
              </a:rPr>
              <a:t>Ключевка</a:t>
            </a:r>
            <a:r>
              <a:rPr lang="ru-RU" sz="2200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200" dirty="0" smtClean="0">
                <a:solidFill>
                  <a:srgbClr val="FFFF00"/>
                </a:solidFill>
              </a:rPr>
              <a:t>Деревня </a:t>
            </a:r>
            <a:r>
              <a:rPr lang="ru-RU" sz="2200" dirty="0" err="1" smtClean="0">
                <a:solidFill>
                  <a:srgbClr val="FFFF00"/>
                </a:solidFill>
              </a:rPr>
              <a:t>Огородниково</a:t>
            </a:r>
            <a:r>
              <a:rPr lang="ru-RU" sz="2200" dirty="0" smtClean="0">
                <a:solidFill>
                  <a:srgbClr val="FFFF00"/>
                </a:solidFill>
              </a:rPr>
              <a:t>, поселок Кузнецкий, деревня </a:t>
            </a:r>
            <a:r>
              <a:rPr lang="ru-RU" sz="2200" dirty="0">
                <a:solidFill>
                  <a:srgbClr val="FFFF00"/>
                </a:solidFill>
              </a:rPr>
              <a:t>Нива нежилые. Численность населения - </a:t>
            </a:r>
            <a:r>
              <a:rPr lang="ru-RU" sz="2200" dirty="0" smtClean="0">
                <a:solidFill>
                  <a:srgbClr val="FFFF00"/>
                </a:solidFill>
              </a:rPr>
              <a:t>759 </a:t>
            </a:r>
            <a:r>
              <a:rPr lang="ru-RU" sz="2200" dirty="0">
                <a:solidFill>
                  <a:srgbClr val="FFFF00"/>
                </a:solidFill>
              </a:rPr>
              <a:t>чел. </a:t>
            </a:r>
            <a:endParaRPr lang="ru-RU" sz="22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sz="2200" dirty="0" smtClean="0">
                <a:solidFill>
                  <a:srgbClr val="FFFF00"/>
                </a:solidFill>
              </a:rPr>
              <a:t>Проживают</a:t>
            </a:r>
            <a:r>
              <a:rPr lang="ru-RU" sz="2200" dirty="0">
                <a:solidFill>
                  <a:srgbClr val="FFFF00"/>
                </a:solidFill>
              </a:rPr>
              <a:t>: </a:t>
            </a:r>
            <a:r>
              <a:rPr lang="ru-RU" sz="2200" dirty="0" smtClean="0">
                <a:solidFill>
                  <a:srgbClr val="FFFF00"/>
                </a:solidFill>
              </a:rPr>
              <a:t>татары, русские, чуваши, азербайджанцы, армяне, удмурты, мордва, узбеки, киргизы.</a:t>
            </a:r>
            <a:endParaRPr lang="ru-RU" sz="2200" dirty="0">
              <a:solidFill>
                <a:srgbClr val="FFFF00"/>
              </a:solidFill>
            </a:endParaRPr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00728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FFFF00"/>
                </a:solidFill>
              </a:rPr>
              <a:t>В 1976 г. олимпийскому чемпиону мира Колесникову Н.А. за его победу по тяжелой атлетике в Монреале (Канада) построили 2-х этажный дом (с. Наратлы, ул. Советская, д.7а)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7132919" cy="50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951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Здание </a:t>
            </a:r>
            <a:r>
              <a:rPr lang="ru-RU" sz="2400" dirty="0">
                <a:solidFill>
                  <a:srgbClr val="FFFF00"/>
                </a:solidFill>
              </a:rPr>
              <a:t>магазина </a:t>
            </a:r>
            <a:r>
              <a:rPr lang="ru-RU" sz="2400" dirty="0" smtClean="0">
                <a:solidFill>
                  <a:srgbClr val="FFFF00"/>
                </a:solidFill>
              </a:rPr>
              <a:t>построенное в кон</a:t>
            </a:r>
            <a:r>
              <a:rPr lang="ru-RU" sz="2400" dirty="0">
                <a:solidFill>
                  <a:srgbClr val="FFFF00"/>
                </a:solidFill>
              </a:rPr>
              <a:t>. XIX – нач. XX </a:t>
            </a:r>
            <a:r>
              <a:rPr lang="ru-RU" sz="2400" dirty="0" err="1">
                <a:solidFill>
                  <a:srgbClr val="FFFF00"/>
                </a:solidFill>
              </a:rPr>
              <a:t>в.в</a:t>
            </a:r>
            <a:r>
              <a:rPr lang="ru-RU" sz="2400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77" y="1052736"/>
            <a:ext cx="8455711" cy="507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43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542</TotalTime>
  <Words>659</Words>
  <Application>Microsoft Office PowerPoint</Application>
  <PresentationFormat>Экран (4:3)</PresentationFormat>
  <Paragraphs>45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Паркет</vt:lpstr>
      <vt:lpstr>Туристический  проект</vt:lpstr>
      <vt:lpstr>Контакты / адрес:</vt:lpstr>
      <vt:lpstr>Карта достопримечательностей и маршрут</vt:lpstr>
      <vt:lpstr>Основание села и происхождение названия .</vt:lpstr>
      <vt:lpstr>Легенды и предания:</vt:lpstr>
      <vt:lpstr>     Юго – восточнее с. Наратлы, имеется очень глубокий, протяженный овраг. Он возник в годы коллективизации  деревень. По преданию, на месте оврага  находился надел принадлежащий некоему Бочкареву.  С наступлением на частные земли, его  землю забрали в пользу колхоза.  Тогда он решил отомстить и вспахал участок не поперек склона, а вдоль. Талые воды сделали свое дело, смыв часть земли образовав этот овраг.</vt:lpstr>
      <vt:lpstr>Краткая характеристика поселения:</vt:lpstr>
      <vt:lpstr>В 1976 г. олимпийскому чемпиону мира Колесникову Н.А. за его победу по тяжелой атлетике в Монреале (Канада) построили 2-х этажный дом (с. Наратлы, ул. Советская, д.7а)</vt:lpstr>
      <vt:lpstr>Здание магазина построенное в кон. XIX – нач. XX в.в.</vt:lpstr>
      <vt:lpstr>Церковь «Введение во храм Пресвятой Богородицы»                  (с. Наратлы, ул. Советская, д.26)</vt:lpstr>
      <vt:lpstr>Наратлинский сельский дом культуры  (с. Наратлы, ул. Советская, д.28а)</vt:lpstr>
      <vt:lpstr>Чувашский национальный ансамбль «Шузем»</vt:lpstr>
      <vt:lpstr>Зал тяжелой атлетики (с. Наратлы, ул. Советская, д.28а)</vt:lpstr>
      <vt:lpstr>     Музей сельского поселения в Наратлинской ООШ (с. Наратлы, ул. Советская, д.65а)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Самый старый деревянный дом 1934 г. постройки (с. Наратлы, ул. Советская, д. 73)</vt:lpstr>
      <vt:lpstr>Вид с холма   (юго-восточное направление от с. Наратлы)</vt:lpstr>
      <vt:lpstr>Презентация PowerPoint</vt:lpstr>
      <vt:lpstr>Презентация PowerPoint</vt:lpstr>
      <vt:lpstr>Презентация PowerPoint</vt:lpstr>
      <vt:lpstr>Презентация PowerPoint</vt:lpstr>
      <vt:lpstr>Гостиничный комплекс «Ривьера»  (трасса М5, Москва-Челябинск)</vt:lpstr>
      <vt:lpstr>                                                                                                                      Церковь «Петра и Павла»  в селе Ключевка  (постр. не ранее 1809 г. стиль – поздний классицизм)</vt:lpstr>
      <vt:lpstr>Родные просторы:</vt:lpstr>
      <vt:lpstr>Пруд  у с. Наратлы</vt:lpstr>
      <vt:lpstr>Презентация PowerPoint</vt:lpstr>
      <vt:lpstr>Презентация PowerPoint</vt:lpstr>
      <vt:lpstr>Уличные украшения</vt:lpstr>
      <vt:lpstr>Новогодний вечер</vt:lpstr>
      <vt:lpstr>с. Наратлы, ул. Молодежная</vt:lpstr>
      <vt:lpstr>с. Наратлы</vt:lpstr>
      <vt:lpstr>с. Наратлы</vt:lpstr>
      <vt:lpstr>с. Ключевка</vt:lpstr>
      <vt:lpstr>п. Петровка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Туристический  проект</dc:title>
  <dc:creator>Наратлы</dc:creator>
  <cp:lastModifiedBy>Наратлы</cp:lastModifiedBy>
  <cp:revision>38</cp:revision>
  <dcterms:created xsi:type="dcterms:W3CDTF">2019-07-21T12:10:45Z</dcterms:created>
  <dcterms:modified xsi:type="dcterms:W3CDTF">2019-09-02T08:17:30Z</dcterms:modified>
</cp:coreProperties>
</file>